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57" r:id="rId6"/>
    <p:sldId id="259" r:id="rId7"/>
    <p:sldId id="260" r:id="rId8"/>
    <p:sldId id="262" r:id="rId9"/>
    <p:sldId id="261" r:id="rId10"/>
    <p:sldId id="269" r:id="rId11"/>
    <p:sldId id="275" r:id="rId12"/>
    <p:sldId id="270" r:id="rId13"/>
    <p:sldId id="279" r:id="rId14"/>
    <p:sldId id="276" r:id="rId15"/>
    <p:sldId id="278" r:id="rId16"/>
    <p:sldId id="277" r:id="rId17"/>
    <p:sldId id="280" r:id="rId18"/>
    <p:sldId id="266" r:id="rId19"/>
    <p:sldId id="281" r:id="rId20"/>
    <p:sldId id="282" r:id="rId21"/>
    <p:sldId id="283" r:id="rId22"/>
    <p:sldId id="284" r:id="rId23"/>
    <p:sldId id="28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6CE4"/>
    <a:srgbClr val="E81224"/>
    <a:srgbClr val="FFFFFF"/>
    <a:srgbClr val="16C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86" autoAdjust="0"/>
  </p:normalViewPr>
  <p:slideViewPr>
    <p:cSldViewPr snapToGrid="0" showGuides="1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f162af5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f162af5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162af5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162af55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162af5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162af55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162af5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162af55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162af5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162af55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162af5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162af5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f162af55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f162af55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162af5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162af55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162af5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162af55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162af5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162af55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162af5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162af55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162af5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162af5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162af5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162af5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f162af55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f162af55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f162af5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f162af5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f162af55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f162af55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162af5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162af55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f162af55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f162af55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162af5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162af5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f162af55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f162af55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86411"/>
            <a:ext cx="85206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Tree-Planner: Efficient Close-loop Task Planning with Large Language Models</a:t>
            </a:r>
            <a:endParaRPr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96950" y="408336"/>
            <a:ext cx="950100" cy="10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2634" y="2998836"/>
            <a:ext cx="7527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Mengkang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Yao Mu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Xinmiao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Mingyu Ding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1*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Shiguang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Wenqi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Shao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Qiguang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Bin Wang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Yu Qiao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Ping Luo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1*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Hong Kong, 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Harbin Institute of Technology,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Noah’s Ark Laboratory, 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AI Laboratory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1046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1"/>
          <a:srcRect l="1597" r="1606" b="3203"/>
          <a:stretch>
            <a:fillRect/>
          </a:stretch>
        </p:blipFill>
        <p:spPr>
          <a:xfrm>
            <a:off x="971107" y="579701"/>
            <a:ext cx="6847368" cy="4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Sampling</a:t>
            </a:r>
            <a:endParaRPr lang="en-US" sz="242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3" y="1053536"/>
            <a:ext cx="4795028" cy="32500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2740" y="1355142"/>
            <a:ext cx="38653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LLMs trained on large-scale data encode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commonsense knowledge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real-world.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sampled plans serve as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task planning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Tree Construction</a:t>
            </a:r>
            <a:endParaRPr lang="en-US" sz="242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76" y="1040888"/>
            <a:ext cx="7435702" cy="20239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6687" y="3160247"/>
            <a:ext cx="7771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plans share a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prefix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differ in their actions at a specific time step, their shared prefix is aggregated into a single branch.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Action Tree: Converting the filtering of the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level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search at the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level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thereby reducing the execution time in the environment.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 Deciding</a:t>
            </a:r>
            <a:endParaRPr lang="en-US" sz="242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30" y="846275"/>
            <a:ext cx="8399682" cy="2768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99730" y="3801836"/>
                <a:ext cx="79992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grounded deciding, an LLM functions as the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6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process simulates the decision making process of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humans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who first propose several action options and then combine their current real-world observations to make decisions.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3801836"/>
                <a:ext cx="7999228" cy="1077218"/>
              </a:xfrm>
              <a:prstGeom prst="rect">
                <a:avLst/>
              </a:prstGeom>
              <a:blipFill rotWithShape="1">
                <a:blip r:embed="rId2"/>
                <a:stretch>
                  <a:fillRect l="-8" t="-8" r="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 Deciding – Error Correction</a:t>
            </a:r>
            <a:endParaRPr lang="en-US" sz="2420" dirty="0"/>
          </a:p>
        </p:txBody>
      </p:sp>
      <p:sp>
        <p:nvSpPr>
          <p:cNvPr id="7" name="文本框 6"/>
          <p:cNvSpPr txBox="1"/>
          <p:nvPr/>
        </p:nvSpPr>
        <p:spPr>
          <a:xfrm>
            <a:off x="706687" y="3160247"/>
            <a:ext cx="7771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an </a:t>
            </a:r>
            <a:r>
              <a:rPr lang="en-US" altLang="zh-C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occurs, the agent tracks back and marks the nodes along the way as invalid. Afterward, it makes a new decision at 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previous fork node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After the action is successfully executed, the agent makes a decision at the current node moves on to the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level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08" y="966265"/>
            <a:ext cx="7111763" cy="20739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zh-CN" alt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-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VirtualHome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7670" y="1017725"/>
            <a:ext cx="5094630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524685" y="1159100"/>
            <a:ext cx="3000000" cy="31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Watch TV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[Walk] &lt;television&gt; (1)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[SwitchOn] &lt;television&gt; (1)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[Walk] &lt;sofa&gt; (1)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[Find] &lt;controller&gt; (1)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[Grab] &lt;controller&gt; (1)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Google Shape;163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lvl="0" indent="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zh-CN" sz="1465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Evaluate Metrics:</a:t>
                </a:r>
                <a:endParaRPr sz="1465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120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Rate 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(SR) : SR is the fraction of executions that achieved </a:t>
                </a:r>
                <a:r>
                  <a:rPr lang="zh-CN" sz="146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task-relevant goal-conditions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Conditions Recall 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(GCR) : the set difference between ground truth final state conditions </a:t>
                </a:r>
                <a14:m>
                  <m:oMath xmlns:m="http://schemas.openxmlformats.org/officeDocument/2006/math">
                    <m:r>
                      <a:rPr lang="zh-CN" altLang="en-US" sz="1465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final state achieved </a:t>
                </a:r>
                <a14:m>
                  <m:oMath xmlns:m="http://schemas.openxmlformats.org/officeDocument/2006/math">
                    <m:r>
                      <a:rPr lang="zh-CN" altLang="en-US" sz="1465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zh-CN" sz="1465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 </m:t>
                    </m:r>
                  </m:oMath>
                </a14:m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generated plan, divided by the number of task-specific goal-conditions;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Executability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(Exec.)  : the fraction of actions in the plan that are executable in the environment, even if they are not relevant for the task.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money spent to perform experiments.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en-US" altLang="zh-CN" sz="1465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Error Correction </a:t>
                </a:r>
                <a:r>
                  <a:rPr lang="en-US" alt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(No.EC)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95000"/>
                  </a:lnSpc>
                  <a:spcBef>
                    <a:spcPts val="120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US" altLang="zh-CN" sz="1465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LLM Backbone: </a:t>
                </a:r>
                <a:r>
                  <a:rPr lang="en-US" alt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Text-davinci-003</a:t>
                </a:r>
                <a:endParaRPr lang="en-US" altLang="zh-CN"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95000"/>
                  </a:lnSpc>
                  <a:spcBef>
                    <a:spcPts val="120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zh-CN" sz="1465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 Models: </a:t>
                </a:r>
                <a:endParaRPr sz="1465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120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Zero-Shot Planner</a:t>
                </a:r>
                <a:r>
                  <a:rPr lang="en-US" altLang="zh-CN" sz="1465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Iterative Planner without grounding</a:t>
                </a:r>
                <a:r>
                  <a:rPr lang="en-US" alt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(No observation at each timestep)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ProgPrompt</a:t>
                </a:r>
                <a:r>
                  <a:rPr lang="en-US" altLang="zh-CN" sz="1465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Open-loop Planner.</a:t>
                </a:r>
                <a:endParaRPr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21310" algn="l" rtl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SzPts val="1465"/>
                  <a:buChar char="●"/>
                </a:pPr>
                <a:r>
                  <a:rPr lang="zh-CN" sz="1465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Iterative Planner</a:t>
                </a:r>
                <a:r>
                  <a:rPr lang="zh-CN" sz="14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Iterative Planner with grounding.</a:t>
                </a:r>
                <a:endParaRPr lang="en-US" altLang="zh-CN" sz="14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3" name="Google Shape;163;p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750718" y="4127837"/>
            <a:ext cx="3536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Language Models as Zero-Shot Planners: Extracting Actionable Knowledge for Embodied Agents. 2022 ICML</a:t>
            </a:r>
            <a:endParaRPr lang="en-US" altLang="zh-CN" sz="1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Singh I, </a:t>
            </a:r>
            <a:r>
              <a:rPr lang="en-US" altLang="zh-CN" sz="1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Blukis</a:t>
            </a:r>
            <a:r>
              <a:rPr lang="en-US" altLang="zh-CN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V, </a:t>
            </a:r>
            <a:r>
              <a:rPr lang="en-US" altLang="zh-CN" sz="1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Mousavian</a:t>
            </a:r>
            <a:r>
              <a:rPr lang="en-US" altLang="zh-CN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et al. </a:t>
            </a:r>
            <a:r>
              <a:rPr lang="en-US" altLang="zh-CN" sz="1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Progprompt</a:t>
            </a:r>
            <a:r>
              <a:rPr lang="en-US" altLang="zh-CN" sz="1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Generating situated robot task plans using large language models[C]//2023 IEEE International Conference on Robotics and Automation (ICRA). IEEE, 2023: 11523-11530.</a:t>
            </a:r>
            <a:endParaRPr lang="en-US" altLang="zh-CN" sz="1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16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2924" y="1478756"/>
            <a:ext cx="7115175" cy="285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0;p30"/>
          <p:cNvSpPr txBox="1"/>
          <p:nvPr/>
        </p:nvSpPr>
        <p:spPr>
          <a:xfrm>
            <a:off x="4178006" y="214141"/>
            <a:ext cx="4965994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🟩 </a:t>
            </a:r>
            <a:r>
              <a:rPr lang="zh-CN" sz="12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SOTA on </a:t>
            </a:r>
            <a:r>
              <a:rPr lang="zh-CN" sz="12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success rate</a:t>
            </a:r>
            <a:r>
              <a:rPr lang="zh-CN" sz="12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200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🟪 </a:t>
            </a:r>
            <a:r>
              <a:rPr lang="zh-CN" sz="12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Token consumption </a:t>
            </a:r>
            <a:r>
              <a:rPr lang="zh-CN" sz="12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reduced by 92.2% compared to the previously best-performing model.</a:t>
            </a:r>
            <a:endParaRPr sz="1200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zh-CN" alt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🟥 </a:t>
            </a:r>
            <a:r>
              <a:rPr lang="zh-CN" sz="12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40.5% decrease in </a:t>
            </a:r>
            <a:r>
              <a:rPr lang="zh-CN" sz="12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corrections</a:t>
            </a:r>
            <a:r>
              <a:rPr lang="zh-CN" sz="12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200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481632" y="1535906"/>
            <a:ext cx="926062" cy="2664620"/>
          </a:xfrm>
          <a:prstGeom prst="roundRect">
            <a:avLst/>
          </a:prstGeom>
          <a:noFill/>
          <a:ln w="19050">
            <a:solidFill>
              <a:srgbClr val="16C60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661003" y="3336132"/>
            <a:ext cx="926062" cy="864394"/>
          </a:xfrm>
          <a:prstGeom prst="roundRect">
            <a:avLst/>
          </a:prstGeom>
          <a:noFill/>
          <a:ln w="19050">
            <a:solidFill>
              <a:srgbClr val="E8122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5663907" y="3336132"/>
            <a:ext cx="926062" cy="864394"/>
          </a:xfrm>
          <a:prstGeom prst="roundRect">
            <a:avLst/>
          </a:prstGeom>
          <a:noFill/>
          <a:ln w="19050">
            <a:solidFill>
              <a:srgbClr val="886CE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921794" y="4412220"/>
            <a:ext cx="3300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represents the number of sampled plans.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The upper limit of Plan Sampling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575" y="1453660"/>
            <a:ext cx="4016148" cy="27968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70;p30"/>
              <p:cNvSpPr txBox="1"/>
              <p:nvPr/>
            </p:nvSpPr>
            <p:spPr>
              <a:xfrm>
                <a:off x="4572000" y="1350109"/>
                <a:ext cx="3858890" cy="27178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b="1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Conclusions:</a:t>
                </a:r>
                <a:endParaRPr lang="en-US" b="1" dirty="0">
                  <a:solidFill>
                    <a:schemeClr val="tx1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e>
                        </m:d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being 81.2% indicates that plan sampling is effective.</a:t>
                </a:r>
                <a:endParaRPr lang="en-US" dirty="0">
                  <a:solidFill>
                    <a:schemeClr val="tx1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As N increases, there is a noticeable increase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but it eventually reaches a threshold. </a:t>
                </a:r>
                <a:endParaRPr lang="en-US" dirty="0">
                  <a:solidFill>
                    <a:schemeClr val="tx1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𝑎𝑣𝑔</m:t>
                            </m:r>
                          </m:e>
                        </m:d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consistently increase with an increased N. This implies that as N becomes larger, the proportion of “correct” plans to sampled plans may not necessarily increase.</a:t>
                </a:r>
                <a:endParaRPr dirty="0">
                  <a:solidFill>
                    <a:schemeClr val="tx1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Google Shape;170;p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50109"/>
                <a:ext cx="3858890" cy="2717893"/>
              </a:xfrm>
              <a:prstGeom prst="rect">
                <a:avLst/>
              </a:prstGeom>
              <a:blipFill rotWithShape="1">
                <a:blip r:embed="rId2"/>
                <a:stretch>
                  <a:fillRect t="-4" r="16" b="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68913" y="4250531"/>
                <a:ext cx="4572000" cy="466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and average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𝐺𝐶𝑅</m:t>
                    </m:r>
                  </m:oMath>
                </a14:m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sampled plans. </a:t>
                </a:r>
                <a:endPara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x-axis represents the chosen N for plan sampling. </a:t>
                </a:r>
                <a:endPara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3" y="4250531"/>
                <a:ext cx="4572000" cy="466090"/>
              </a:xfrm>
              <a:prstGeom prst="rect">
                <a:avLst/>
              </a:prstGeom>
              <a:blipFill rotWithShape="1">
                <a:blip r:embed="rId3"/>
                <a:stretch>
                  <a:fillRect l="-5" t="-102" r="5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170" y="180282"/>
            <a:ext cx="2537825" cy="663234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9860" y="843117"/>
            <a:ext cx="51107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Planning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   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Generation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Tree Construction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 Deciding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The effectiveness of Grounded Deciding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0;p30"/>
          <p:cNvSpPr txBox="1"/>
          <p:nvPr/>
        </p:nvSpPr>
        <p:spPr>
          <a:xfrm>
            <a:off x="4636293" y="1736152"/>
            <a:ext cx="385889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b="1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  <a:endParaRPr lang="en-US" b="1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After incorporating the gold plan, there was a significant improvement in performance.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improvement in performance for Tree-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Planner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=25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greater than that for Tree-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Planner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063" y="4151215"/>
            <a:ext cx="35745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>
              <a:lnSpc>
                <a:spcPct val="115000"/>
              </a:lnSpc>
              <a:buSzPts val="1200"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represents the performance improvement after adding a gold plan to action tree construction.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626" y="1350109"/>
            <a:ext cx="4181373" cy="27178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zh-CN" alt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zh-CN" alt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8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Planning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11700" y="715350"/>
            <a:ext cx="8520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 a </a:t>
            </a:r>
            <a:r>
              <a:rPr 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task description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(microwave salmon) into a </a:t>
            </a:r>
            <a:r>
              <a:rPr lang="zh-C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consisting of </a:t>
            </a:r>
            <a:r>
              <a:rPr lang="zh-CN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mid-level actions 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(open fridge, grab salmon, close fridge).</a:t>
            </a: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assume there is a </a:t>
            </a:r>
            <a:r>
              <a:rPr 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controller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can execute these mid-level actions (such as "grab cup").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45148" y="2312300"/>
            <a:ext cx="4173324" cy="2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11700" y="846275"/>
            <a:ext cx="8520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Search-Based Methods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in a pre-defined domain (hard to scale</a:t>
            </a:r>
            <a:r>
              <a:rPr lang="zh-CN" sz="2100" baseline="30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)[1]</a:t>
            </a:r>
            <a:endParaRPr sz="2100" baseline="30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heuristics guided search</a:t>
            </a:r>
            <a:r>
              <a:rPr lang="zh-CN" sz="2100" baseline="30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sz="2100" baseline="30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learning-based task planning (representation learning, hierachical learning)</a:t>
            </a:r>
            <a:r>
              <a:rPr lang="zh-CN" sz="2100" baseline="30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sz="2100" baseline="30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Generation-Based Methods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directly generate plans with </a:t>
            </a:r>
            <a:r>
              <a:rPr lang="zh-CN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endParaRPr sz="2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an entire plan </a:t>
            </a:r>
            <a:r>
              <a:rPr lang="en-US" alt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execution. </a:t>
            </a:r>
            <a:r>
              <a:rPr lang="zh-CN" sz="2100" baseline="30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[4][5][6]</a:t>
            </a:r>
            <a:endParaRPr lang="en-US" altLang="zh-CN" sz="2100" baseline="30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dynamically generate actions at each </a:t>
            </a:r>
            <a:r>
              <a:rPr lang="en-US" alt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timestep.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planner</a:t>
            </a:r>
            <a:r>
              <a:rPr lang="zh-C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sz="2100" baseline="30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[7][8][9]</a:t>
            </a: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- Reference</a:t>
            </a:r>
            <a:endParaRPr dirty="0"/>
          </a:p>
        </p:txBody>
      </p:sp>
      <p:sp>
        <p:nvSpPr>
          <p:cNvPr id="92" name="Google Shape;92;p19"/>
          <p:cNvSpPr txBox="1"/>
          <p:nvPr/>
        </p:nvSpPr>
        <p:spPr>
          <a:xfrm>
            <a:off x="311700" y="791900"/>
            <a:ext cx="85206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Task Planning in Robotics: an Empirical Comparison of PDDL-based and ASP-based Systems. 2018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A heuristic search approach to planning with temporally extended preferences. 2007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Hierarchical Planning for Long-Horizon Manipulation with Geometric and Symbolic Scene Graphs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Visually-Grounded Planning without Vision: Language Models Infer Detailed Plans from High-level Instructions. 2020 ACL Findings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Language Models as Zero-Shot Planners: Extracting Actionable Knowledge for Embodied Agents. 2022 ICML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Socratic Models: Composing Zero-Shot Multimodal Reasoning with Language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Do As I Can, Not As I Say: Grounding Language in Robotic Affordances 2022.4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Grounded Decoding: Guiding Text Generation with Grounded Models for Robot Control</a:t>
            </a:r>
            <a:endParaRPr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– Iterative Planner (2.b)</a:t>
            </a:r>
            <a:endParaRPr lang="en-US" sz="2420" dirty="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2250" y="999461"/>
            <a:ext cx="2991293" cy="35302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973033" y="999461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an LLM to generate one action at a time;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generated action and then append the obtained observation to the LLM;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next action.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errors occur during action execution: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Both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re-generate actions at the current timestep;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[1][2]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Both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re-generate the entire plan from the initial timestep.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38138" y="4224670"/>
            <a:ext cx="399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Planning with large language models via corrective re-prompting.</a:t>
            </a: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Yanjiang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Yen-Jen Wang,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Lihan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Zha,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Zheyuan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Jiang, and Jianyu Chen.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Doremi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Grounding language model by detecting and recovering from plan-execution misalignment, 2023.</a:t>
            </a: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Noah Shinn, Beck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Labash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Ashwin Gopinath.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Reflexion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autonomous agent with dynamic memory and self-reflection.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– Existing Limitations of Iterative Planner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11700" y="966777"/>
            <a:ext cx="4777751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5250" lvl="0">
              <a:buClr>
                <a:schemeClr val="dk1"/>
              </a:buClr>
              <a:buSzPts val="2100"/>
            </a:pPr>
            <a:r>
              <a:rPr lang="zh-CN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Inefficiency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Due to the multi-step nature of task planning (usually involving 5-20 steps), the prompt tokens incur repeated charges, leading to high costs of tokens (token inefficiency also relates to runtime inefficiency).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zh-CN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Inefficiency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Replan with iterative planner can be viewed as a trial-and-error approach implemented at the execution-failed time step, which makes it difficult for the model to detect errors that occurred several time steps earlier.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86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36970" y="966777"/>
            <a:ext cx="2991293" cy="353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zh-CN" alt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🍋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6800</Words>
  <Application>WPS 演示</Application>
  <PresentationFormat>全屏显示(16:9)</PresentationFormat>
  <Paragraphs>158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Arial</vt:lpstr>
      <vt:lpstr>Times New Roman</vt:lpstr>
      <vt:lpstr>Microsoft YaHei</vt:lpstr>
      <vt:lpstr>汉仪旗黑</vt:lpstr>
      <vt:lpstr>SimSun</vt:lpstr>
      <vt:lpstr>Arial Unicode MS</vt:lpstr>
      <vt:lpstr>汉仪书宋二KW</vt:lpstr>
      <vt:lpstr>Cambria Math</vt:lpstr>
      <vt:lpstr>Kingsoft Math</vt:lpstr>
      <vt:lpstr>Apple Color Emoji</vt:lpstr>
      <vt:lpstr>DejaVu Math TeX Gyre</vt:lpstr>
      <vt:lpstr>Simple Light</vt:lpstr>
      <vt:lpstr>Tree-Planner: Efficient Close-loop Task Planning with Large Language Models</vt:lpstr>
      <vt:lpstr>Logistics</vt:lpstr>
      <vt:lpstr>🍋 Background</vt:lpstr>
      <vt:lpstr>📌 Task Planning</vt:lpstr>
      <vt:lpstr>📌 Existing Methods</vt:lpstr>
      <vt:lpstr>📌 Existing Methods - Reference</vt:lpstr>
      <vt:lpstr>📌 Existing Methods – Iterative Planner (2.b)</vt:lpstr>
      <vt:lpstr>🍋 Motivation – Existing Limitations of Iterative Planner </vt:lpstr>
      <vt:lpstr>🍋 Methodology</vt:lpstr>
      <vt:lpstr>📌 Overview</vt:lpstr>
      <vt:lpstr>📌 Plan Sampling</vt:lpstr>
      <vt:lpstr>📌 Action Tree Construction</vt:lpstr>
      <vt:lpstr>📌 Grounded Deciding</vt:lpstr>
      <vt:lpstr>📌 Grounded Deciding – Error Correction</vt:lpstr>
      <vt:lpstr>🍋 Experiment</vt:lpstr>
      <vt:lpstr>📌 Environment - VirtualHome</vt:lpstr>
      <vt:lpstr>📌 Experimental Setup</vt:lpstr>
      <vt:lpstr>📌 Experimental Results</vt:lpstr>
      <vt:lpstr>📌 Analysis – The upper limit of Plan Sampling</vt:lpstr>
      <vt:lpstr>📌 Analysis – The effectiveness of Grounded Deciding</vt:lpstr>
      <vt:lpstr>🍋 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Tree-Planner: Efficient Close-loop Task Planning with Large Language Models</dc:title>
  <dc:creator>86175</dc:creator>
  <cp:lastModifiedBy>辞坛团栽驮</cp:lastModifiedBy>
  <cp:revision>7</cp:revision>
  <dcterms:created xsi:type="dcterms:W3CDTF">2024-04-16T04:06:49Z</dcterms:created>
  <dcterms:modified xsi:type="dcterms:W3CDTF">2024-04-16T04:06:49Z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3E367CB1FFAB6476B35D1D66259CBE79_42</vt:lpwstr>
  </property>
  <property fmtid="{D5CDD505-2E9C-101B-9397-08002B2CF9AE}" pid="3" name="KSOProductBuildVer">
    <vt:lpwstr>2052-6.3.0.8471</vt:lpwstr>
  </property>
</Properties>
</file>